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8" r:id="rId39"/>
    <p:sldId id="299" r:id="rId40"/>
    <p:sldId id="300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8"/>
    <p:restoredTop sz="93632"/>
  </p:normalViewPr>
  <p:slideViewPr>
    <p:cSldViewPr snapToGrid="0" snapToObjects="1">
      <p:cViewPr varScale="1">
        <p:scale>
          <a:sx n="64" d="100"/>
          <a:sy n="64" d="100"/>
        </p:scale>
        <p:origin x="184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Studying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What’s all these word like thingies mean anyway?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9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Understanding, producing, remembering language</a:t>
            </a:r>
          </a:p>
          <a:p>
            <a:r>
              <a:rPr lang="en-US" dirty="0" smtClean="0"/>
              <a:t>Reading, writing, speaking, memory</a:t>
            </a:r>
          </a:p>
          <a:p>
            <a:r>
              <a:rPr lang="en-US" dirty="0" smtClean="0"/>
              <a:t>Development, acquisition</a:t>
            </a:r>
          </a:p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Psycholinguistics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Intuitively – what would you describe language as?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4800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– system of symbols and rules that enable us to communicate</a:t>
            </a:r>
          </a:p>
          <a:p>
            <a:pPr lvl="1"/>
            <a:r>
              <a:rPr lang="en-US" dirty="0" smtClean="0"/>
              <a:t>Animal language?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81" y="3603458"/>
            <a:ext cx="4072437" cy="32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break down the definition:</a:t>
            </a:r>
          </a:p>
          <a:p>
            <a:pPr lvl="1"/>
            <a:r>
              <a:rPr lang="en-US" dirty="0" smtClean="0"/>
              <a:t>Symbols – what are the symbols that we use?</a:t>
            </a:r>
          </a:p>
          <a:p>
            <a:pPr lvl="1"/>
            <a:r>
              <a:rPr lang="en-US" dirty="0" smtClean="0"/>
              <a:t>Do they have to be written?</a:t>
            </a:r>
          </a:p>
          <a:p>
            <a:pPr lvl="1"/>
            <a:r>
              <a:rPr lang="en-US" dirty="0" smtClean="0"/>
              <a:t>Are words our only symbols?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– what are some of the rules?</a:t>
            </a:r>
          </a:p>
          <a:p>
            <a:pPr lvl="1"/>
            <a:r>
              <a:rPr lang="en-US" dirty="0" smtClean="0"/>
              <a:t>Definition – how the symbols are formed to make meaning.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Semantics – study of meaning</a:t>
            </a:r>
          </a:p>
          <a:p>
            <a:r>
              <a:rPr lang="en-US" dirty="0" smtClean="0"/>
              <a:t>Syntax – word order</a:t>
            </a:r>
          </a:p>
          <a:p>
            <a:r>
              <a:rPr lang="en-US" dirty="0" smtClean="0"/>
              <a:t>Morphology – study of words and word information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</a:p>
          <a:p>
            <a:pPr lvl="1"/>
            <a:r>
              <a:rPr lang="en-US" dirty="0" smtClean="0"/>
              <a:t>Morphemes – smallest unit of meaning in a word</a:t>
            </a:r>
          </a:p>
          <a:p>
            <a:pPr lvl="1"/>
            <a:r>
              <a:rPr lang="en-US" dirty="0" smtClean="0"/>
              <a:t>Inflectional morphology – changes to a word that do not change </a:t>
            </a:r>
            <a:r>
              <a:rPr lang="en-US" dirty="0" smtClean="0"/>
              <a:t>its </a:t>
            </a:r>
            <a:r>
              <a:rPr lang="en-US" dirty="0" smtClean="0"/>
              <a:t>underlying meaning</a:t>
            </a:r>
          </a:p>
          <a:p>
            <a:pPr lvl="1"/>
            <a:r>
              <a:rPr lang="en-US" dirty="0" smtClean="0"/>
              <a:t>Derivational morphology – changes to a word that change the underlying meaning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Pragmatics – study of language use</a:t>
            </a:r>
          </a:p>
          <a:p>
            <a:r>
              <a:rPr lang="en-US" dirty="0" smtClean="0"/>
              <a:t>Phonetics – study of sounds</a:t>
            </a:r>
          </a:p>
          <a:p>
            <a:r>
              <a:rPr lang="en-US" dirty="0" smtClean="0"/>
              <a:t>Phonology – study of how sounds are used within a language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 to know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372" y="4024834"/>
            <a:ext cx="5890818" cy="28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Definition?</a:t>
            </a:r>
          </a:p>
          <a:p>
            <a:pPr lvl="1"/>
            <a:r>
              <a:rPr lang="en-US" dirty="0" smtClean="0"/>
              <a:t>A unit of language</a:t>
            </a:r>
          </a:p>
          <a:p>
            <a:pPr lvl="1"/>
            <a:r>
              <a:rPr lang="en-US" dirty="0" smtClean="0"/>
              <a:t>Smallest unit of grammar that can stand alone as a complete utterance separated by spaces in language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several levels to understanding words</a:t>
            </a:r>
          </a:p>
          <a:p>
            <a:pPr lvl="1"/>
            <a:r>
              <a:rPr lang="en-US" dirty="0" smtClean="0"/>
              <a:t>Sounds – phonemes &gt; morphemes &gt; words</a:t>
            </a:r>
          </a:p>
          <a:p>
            <a:pPr lvl="1"/>
            <a:r>
              <a:rPr lang="en-US" dirty="0" smtClean="0"/>
              <a:t>Letters</a:t>
            </a:r>
          </a:p>
          <a:p>
            <a:pPr lvl="1"/>
            <a:r>
              <a:rPr lang="en-US" dirty="0" smtClean="0"/>
              <a:t>Syllables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48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the last thing you said to someone?</a:t>
            </a:r>
          </a:p>
          <a:p>
            <a:r>
              <a:rPr lang="en-US" dirty="0" smtClean="0"/>
              <a:t>Last thing you wrote down?</a:t>
            </a:r>
          </a:p>
          <a:p>
            <a:r>
              <a:rPr lang="en-US" dirty="0" smtClean="0"/>
              <a:t>Last thing you heard?</a:t>
            </a:r>
          </a:p>
          <a:p>
            <a:r>
              <a:rPr lang="en-US" dirty="0" smtClean="0"/>
              <a:t>How exactly did you do all these things?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Think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Lexicon – mental dictionary, word storage</a:t>
            </a:r>
          </a:p>
          <a:p>
            <a:pPr lvl="1"/>
            <a:r>
              <a:rPr lang="en-US" dirty="0" smtClean="0"/>
              <a:t>Contains all we know about words, phonology, semantics, orthography (looks), rules</a:t>
            </a:r>
          </a:p>
          <a:p>
            <a:pPr lvl="1"/>
            <a:r>
              <a:rPr lang="en-US" dirty="0" smtClean="0"/>
              <a:t>How many words do you know?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47" y="4129665"/>
            <a:ext cx="5678978" cy="27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3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new words can you think of that have been added in your lifetime?</a:t>
            </a:r>
          </a:p>
          <a:p>
            <a:r>
              <a:rPr lang="en-US" dirty="0" smtClean="0"/>
              <a:t>What words have we dropped from our language?</a:t>
            </a:r>
          </a:p>
          <a:p>
            <a:r>
              <a:rPr lang="en-US" dirty="0" smtClean="0"/>
              <a:t>How many language are there out there?</a:t>
            </a:r>
          </a:p>
          <a:p>
            <a:r>
              <a:rPr lang="en-US" dirty="0" smtClean="0"/>
              <a:t>Where do we trace English to?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Change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83" y="4231565"/>
            <a:ext cx="3525418" cy="262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comes to mind when you talk about studying language?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1879 – Galton studied word associations</a:t>
            </a:r>
          </a:p>
          <a:p>
            <a:r>
              <a:rPr lang="en-US" dirty="0" smtClean="0"/>
              <a:t>1895 – studied slips of the tongue</a:t>
            </a:r>
          </a:p>
          <a:p>
            <a:r>
              <a:rPr lang="en-US" dirty="0" smtClean="0"/>
              <a:t>1901 – Freud – origin of speed errors</a:t>
            </a:r>
          </a:p>
          <a:p>
            <a:r>
              <a:rPr lang="en-US" dirty="0"/>
              <a:t>1951 – Cornell – conference described as psycholinguistics first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start with:</a:t>
            </a:r>
          </a:p>
          <a:p>
            <a:r>
              <a:rPr lang="en-US" dirty="0" smtClean="0"/>
              <a:t>1959 – Chomsky language and transformational grammar</a:t>
            </a:r>
          </a:p>
          <a:p>
            <a:r>
              <a:rPr lang="en-US" dirty="0" smtClean="0"/>
              <a:t>1960s – Chomsky versus Skinner</a:t>
            </a:r>
          </a:p>
          <a:p>
            <a:pPr lvl="1"/>
            <a:r>
              <a:rPr lang="en-US" dirty="0" smtClean="0"/>
              <a:t>Chomsky reviewed Skinner’s book Verbal Behavior to show that behaviorism could not account for natural creative language.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1970 – Language as the cognitive processor approach</a:t>
            </a:r>
          </a:p>
          <a:p>
            <a:r>
              <a:rPr lang="en-US" dirty="0" smtClean="0"/>
              <a:t>Now – </a:t>
            </a:r>
            <a:r>
              <a:rPr lang="en-US" dirty="0" err="1" smtClean="0"/>
              <a:t>Boxology</a:t>
            </a:r>
            <a:r>
              <a:rPr lang="en-US" dirty="0" smtClean="0"/>
              <a:t> – models of language that are box and arrows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9" y="3584100"/>
            <a:ext cx="4442531" cy="31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linguistics – comparative linguistics – comparing and tracing origins of different languages</a:t>
            </a:r>
          </a:p>
          <a:p>
            <a:pPr lvl="1"/>
            <a:r>
              <a:rPr lang="en-US" dirty="0" smtClean="0"/>
              <a:t>Studying the structure of different languages, discovering them.</a:t>
            </a:r>
          </a:p>
          <a:p>
            <a:r>
              <a:rPr lang="en-US" dirty="0" smtClean="0"/>
              <a:t>New Linguistics – what is and is not acceptable sentence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Linguistics v 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Psychology – a basic human processor of language</a:t>
            </a:r>
          </a:p>
          <a:p>
            <a:pPr lvl="1"/>
            <a:r>
              <a:rPr lang="en-US" dirty="0" smtClean="0"/>
              <a:t>Information theory – emphasizes probability and redundancy in language</a:t>
            </a:r>
          </a:p>
          <a:p>
            <a:pPr lvl="2"/>
            <a:r>
              <a:rPr lang="en-US" dirty="0" smtClean="0"/>
              <a:t>What would you fill into this sentence?</a:t>
            </a:r>
          </a:p>
          <a:p>
            <a:pPr lvl="2"/>
            <a:r>
              <a:rPr lang="en-US" dirty="0" smtClean="0"/>
              <a:t>I went to the bank to deposit my _______?</a:t>
            </a:r>
          </a:p>
          <a:p>
            <a:pPr lvl="2"/>
            <a:r>
              <a:rPr lang="en-US" dirty="0" smtClean="0"/>
              <a:t>Still very important today – expectancy and frequency are some of the predictors in language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Linguistics v Psychology</a:t>
            </a:r>
          </a:p>
        </p:txBody>
      </p:sp>
    </p:spTree>
    <p:extLst>
      <p:ext uri="{BB962C8B-B14F-4D97-AF65-F5344CB8AC3E}">
        <p14:creationId xmlns:p14="http://schemas.microsoft.com/office/powerpoint/2010/main" val="4959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Behaviorism – S &gt; R pathways, conditioning and reinforcement control language</a:t>
            </a:r>
          </a:p>
          <a:p>
            <a:pPr lvl="1"/>
            <a:r>
              <a:rPr lang="en-US" dirty="0" smtClean="0"/>
              <a:t>Very popular idea for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Linguistics v Psychology</a:t>
            </a:r>
          </a:p>
        </p:txBody>
      </p:sp>
    </p:spTree>
    <p:extLst>
      <p:ext uri="{BB962C8B-B14F-4D97-AF65-F5344CB8AC3E}">
        <p14:creationId xmlns:p14="http://schemas.microsoft.com/office/powerpoint/2010/main" val="38635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research was/is performed to program computers to process language in the way we do.</a:t>
            </a:r>
          </a:p>
          <a:p>
            <a:r>
              <a:rPr lang="en-US" dirty="0" smtClean="0"/>
              <a:t>However, success is very limited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Eliza, Parry, SHRDLU </a:t>
            </a:r>
          </a:p>
          <a:p>
            <a:pPr lvl="1"/>
            <a:r>
              <a:rPr lang="en-US" dirty="0" smtClean="0"/>
              <a:t>Can you think of examples from</a:t>
            </a:r>
          </a:p>
          <a:p>
            <a:pPr marL="411480" lvl="1" indent="0">
              <a:buNone/>
            </a:pPr>
            <a:r>
              <a:rPr lang="en-US" dirty="0" smtClean="0"/>
              <a:t> TV/Movies?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influence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10" y="4072692"/>
            <a:ext cx="2280539" cy="25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Biologically – what did you need to do that?</a:t>
            </a:r>
          </a:p>
          <a:p>
            <a:pPr lvl="1"/>
            <a:r>
              <a:rPr lang="en-US" dirty="0" smtClean="0"/>
              <a:t>Brain parts, mouth, tongue, larynx</a:t>
            </a:r>
          </a:p>
          <a:p>
            <a:r>
              <a:rPr lang="en-US" dirty="0" smtClean="0"/>
              <a:t>Cognitively – what did you need to do that?</a:t>
            </a:r>
          </a:p>
          <a:p>
            <a:pPr lvl="1"/>
            <a:r>
              <a:rPr lang="en-US" dirty="0" smtClean="0"/>
              <a:t>Something that conveys meaning</a:t>
            </a:r>
          </a:p>
          <a:p>
            <a:pPr lvl="1"/>
            <a:r>
              <a:rPr lang="en-US" dirty="0" smtClean="0"/>
              <a:t>Word order</a:t>
            </a:r>
          </a:p>
          <a:p>
            <a:r>
              <a:rPr lang="en-US" dirty="0" smtClean="0"/>
              <a:t>Socially – what did you need to do that?</a:t>
            </a:r>
          </a:p>
          <a:p>
            <a:pPr lvl="1"/>
            <a:r>
              <a:rPr lang="en-US" dirty="0" smtClean="0"/>
              <a:t>Knowledge of other users, social rules, attitudes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Your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Connectionism – aka parallel distributed processing, neural networks</a:t>
            </a:r>
          </a:p>
          <a:p>
            <a:pPr lvl="1"/>
            <a:r>
              <a:rPr lang="en-US" dirty="0" smtClean="0"/>
              <a:t>Computer simulation with many simple processing units like neurons that learn statistical regularities</a:t>
            </a:r>
          </a:p>
          <a:p>
            <a:r>
              <a:rPr lang="en-US" dirty="0" smtClean="0"/>
              <a:t>Activation – the amount of energy possessed by something, spreading activation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influence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modeling</a:t>
            </a:r>
          </a:p>
          <a:p>
            <a:r>
              <a:rPr lang="en-US" dirty="0" smtClean="0"/>
              <a:t>Observation</a:t>
            </a:r>
          </a:p>
          <a:p>
            <a:r>
              <a:rPr lang="en-US" dirty="0" smtClean="0"/>
              <a:t>Experimental design</a:t>
            </a:r>
          </a:p>
          <a:p>
            <a:pPr lvl="1"/>
            <a:r>
              <a:rPr lang="en-US" dirty="0" smtClean="0"/>
              <a:t>Priming – a target item is processed differently because of previous processing of a related item</a:t>
            </a:r>
          </a:p>
          <a:p>
            <a:pPr lvl="1"/>
            <a:r>
              <a:rPr lang="en-US" dirty="0" smtClean="0"/>
              <a:t>Priming can help or hurt you – it mostly helps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</a:p>
          <a:p>
            <a:pPr lvl="1"/>
            <a:r>
              <a:rPr lang="en-US" dirty="0" smtClean="0"/>
              <a:t>Semantic priming – word related priming, where the second related word is processed faster because of it’s previous activation</a:t>
            </a:r>
          </a:p>
          <a:p>
            <a:pPr lvl="1"/>
            <a:r>
              <a:rPr lang="en-US" dirty="0" smtClean="0"/>
              <a:t>Response times – most common variable measured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Lesion studies – how does brain damage effect performance?</a:t>
            </a:r>
          </a:p>
          <a:p>
            <a:pPr lvl="1"/>
            <a:r>
              <a:rPr lang="en-US" dirty="0" smtClean="0"/>
              <a:t>Before the advent of technology, this was the only way to study the brain functions of certain areas </a:t>
            </a:r>
          </a:p>
          <a:p>
            <a:pPr lvl="1"/>
            <a:r>
              <a:rPr lang="en-US" dirty="0" smtClean="0"/>
              <a:t>What are some of the areas associated with language?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58668" y="3975309"/>
            <a:ext cx="2652319" cy="33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problem with all the research on lesion studies:</a:t>
            </a:r>
          </a:p>
          <a:p>
            <a:pPr lvl="1"/>
            <a:r>
              <a:rPr lang="en-US" dirty="0" smtClean="0"/>
              <a:t>Focuses on </a:t>
            </a:r>
            <a:r>
              <a:rPr lang="en-US" i="1" dirty="0" smtClean="0"/>
              <a:t>where</a:t>
            </a:r>
            <a:r>
              <a:rPr lang="en-US" dirty="0" smtClean="0"/>
              <a:t> things occur in the brain </a:t>
            </a:r>
          </a:p>
          <a:p>
            <a:pPr lvl="1"/>
            <a:r>
              <a:rPr lang="en-US" dirty="0" smtClean="0"/>
              <a:t>And not how it’s related to other parts of why it works the way it does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</a:t>
            </a:r>
          </a:p>
        </p:txBody>
      </p:sp>
    </p:spTree>
    <p:extLst>
      <p:ext uri="{BB962C8B-B14F-4D97-AF65-F5344CB8AC3E}">
        <p14:creationId xmlns:p14="http://schemas.microsoft.com/office/powerpoint/2010/main" val="158886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dissociation – a pattern of results where one patient can do one task, but not another and the other patient shows the reverse problem</a:t>
            </a:r>
          </a:p>
          <a:p>
            <a:pPr lvl="1"/>
            <a:r>
              <a:rPr lang="en-US" dirty="0" smtClean="0"/>
              <a:t>This pattern will show what areas do what, that there are different pathways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</a:t>
            </a:r>
          </a:p>
        </p:txBody>
      </p:sp>
    </p:spTree>
    <p:extLst>
      <p:ext uri="{BB962C8B-B14F-4D97-AF65-F5344CB8AC3E}">
        <p14:creationId xmlns:p14="http://schemas.microsoft.com/office/powerpoint/2010/main" val="1003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Neuroimagining</a:t>
            </a:r>
            <a:r>
              <a:rPr lang="en-US" dirty="0" smtClean="0"/>
              <a:t> – the ability to examine the brain while normal processing is occurring</a:t>
            </a:r>
          </a:p>
          <a:p>
            <a:pPr lvl="1"/>
            <a:r>
              <a:rPr lang="en-US" dirty="0" smtClean="0"/>
              <a:t>What’s the problem?</a:t>
            </a:r>
          </a:p>
          <a:p>
            <a:pPr lvl="2"/>
            <a:r>
              <a:rPr lang="en-US" dirty="0" smtClean="0"/>
              <a:t>Expensive</a:t>
            </a:r>
          </a:p>
          <a:p>
            <a:pPr lvl="2"/>
            <a:r>
              <a:rPr lang="en-US" dirty="0" smtClean="0"/>
              <a:t>Time versus place</a:t>
            </a:r>
          </a:p>
          <a:p>
            <a:pPr lvl="2"/>
            <a:r>
              <a:rPr lang="en-US" dirty="0" smtClean="0"/>
              <a:t>Subtraction rules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</a:t>
            </a:r>
          </a:p>
        </p:txBody>
      </p:sp>
    </p:spTree>
    <p:extLst>
      <p:ext uri="{BB962C8B-B14F-4D97-AF65-F5344CB8AC3E}">
        <p14:creationId xmlns:p14="http://schemas.microsoft.com/office/powerpoint/2010/main" val="36825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6680" y="2248347"/>
            <a:ext cx="4248072" cy="3877815"/>
          </a:xfrm>
        </p:spPr>
        <p:txBody>
          <a:bodyPr/>
          <a:lstStyle/>
          <a:p>
            <a:r>
              <a:rPr lang="en-US" dirty="0" smtClean="0"/>
              <a:t>CAT</a:t>
            </a:r>
          </a:p>
          <a:p>
            <a:r>
              <a:rPr lang="en-US" dirty="0" smtClean="0"/>
              <a:t>PET</a:t>
            </a:r>
          </a:p>
          <a:p>
            <a:r>
              <a:rPr lang="en-US" dirty="0" smtClean="0"/>
              <a:t>fMRI</a:t>
            </a:r>
          </a:p>
          <a:p>
            <a:r>
              <a:rPr lang="en-US" dirty="0" smtClean="0"/>
              <a:t>Optical Imaging</a:t>
            </a:r>
          </a:p>
          <a:p>
            <a:r>
              <a:rPr lang="en-US" dirty="0" smtClean="0"/>
              <a:t>EEG/ERP</a:t>
            </a:r>
          </a:p>
          <a:p>
            <a:r>
              <a:rPr lang="en-US" dirty="0" smtClean="0"/>
              <a:t>TMS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357"/>
            <a:ext cx="4028514" cy="50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3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 scan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86" y="2019784"/>
            <a:ext cx="4643613" cy="48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fMRI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96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3175000"/>
            <a:ext cx="4241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2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daily tasks do you use language for?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81" y="3437629"/>
            <a:ext cx="5397097" cy="31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327" r="432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9247" y="638077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EEG/ERP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 involved in producing and understanding language</a:t>
            </a:r>
          </a:p>
          <a:p>
            <a:r>
              <a:rPr lang="en-US" dirty="0" smtClean="0"/>
              <a:t>What language processes are related to each other?</a:t>
            </a:r>
          </a:p>
          <a:p>
            <a:r>
              <a:rPr lang="en-US" dirty="0" smtClean="0"/>
              <a:t>Modularity – are these language specific or general cognition</a:t>
            </a:r>
          </a:p>
          <a:p>
            <a:r>
              <a:rPr lang="en-US" dirty="0" smtClean="0"/>
              <a:t>Nature versus Nurture</a:t>
            </a:r>
          </a:p>
          <a:p>
            <a:r>
              <a:rPr lang="en-US" dirty="0" smtClean="0"/>
              <a:t>Multiple languages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Goals of Psycholinguistics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6943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purpose of language?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Express emotion</a:t>
            </a:r>
          </a:p>
          <a:p>
            <a:pPr lvl="1"/>
            <a:r>
              <a:rPr lang="en-US" dirty="0" smtClean="0"/>
              <a:t>Social interaction</a:t>
            </a:r>
          </a:p>
          <a:p>
            <a:pPr lvl="1"/>
            <a:r>
              <a:rPr lang="en-US" dirty="0" smtClean="0"/>
              <a:t>Sounds</a:t>
            </a:r>
          </a:p>
          <a:p>
            <a:pPr lvl="1"/>
            <a:r>
              <a:rPr lang="en-US" dirty="0" smtClean="0"/>
              <a:t>Control environment</a:t>
            </a:r>
          </a:p>
          <a:p>
            <a:pPr lvl="1"/>
            <a:r>
              <a:rPr lang="en-US" dirty="0" smtClean="0"/>
              <a:t>Record facts</a:t>
            </a:r>
          </a:p>
          <a:p>
            <a:pPr lvl="1"/>
            <a:r>
              <a:rPr lang="en-US" dirty="0" smtClean="0"/>
              <a:t>Think </a:t>
            </a:r>
          </a:p>
          <a:p>
            <a:pPr lvl="1"/>
            <a:r>
              <a:rPr lang="en-US" dirty="0" smtClean="0"/>
              <a:t>Humor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language’s primary purpose?</a:t>
            </a:r>
          </a:p>
          <a:p>
            <a:pPr lvl="1"/>
            <a:r>
              <a:rPr lang="en-US" dirty="0" smtClean="0"/>
              <a:t>Communication – what about when the dog barks to go outside?</a:t>
            </a:r>
          </a:p>
          <a:p>
            <a:pPr lvl="1"/>
            <a:r>
              <a:rPr lang="en-US" dirty="0" smtClean="0"/>
              <a:t>Social activity – goal oriented, share ideas</a:t>
            </a:r>
          </a:p>
          <a:p>
            <a:pPr lvl="1"/>
            <a:r>
              <a:rPr lang="en-US" dirty="0" smtClean="0"/>
              <a:t>Form of our language shapes our perception and thinking.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Neuropsychology – study of the brain and behavior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Studying Language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25" y="3093132"/>
            <a:ext cx="4339906" cy="37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Linguistics – study of language (by itself)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Language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85" y="2997552"/>
            <a:ext cx="8213897" cy="38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Psycholinguistics – psychological process involved in language or language and the individual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15" y="3567249"/>
            <a:ext cx="4859315" cy="329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1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269</TotalTime>
  <Words>1055</Words>
  <Application>Microsoft Macintosh PowerPoint</Application>
  <PresentationFormat>On-screen Show (4:3)</PresentationFormat>
  <Paragraphs>173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Book Antiqua</vt:lpstr>
      <vt:lpstr>Wingdings</vt:lpstr>
      <vt:lpstr>Hardcover</vt:lpstr>
      <vt:lpstr>Studying Language</vt:lpstr>
      <vt:lpstr>Things to Think About</vt:lpstr>
      <vt:lpstr>Say Your Name</vt:lpstr>
      <vt:lpstr>Everyday…</vt:lpstr>
      <vt:lpstr>Purpose</vt:lpstr>
      <vt:lpstr>Language Purpose</vt:lpstr>
      <vt:lpstr>Studying Language</vt:lpstr>
      <vt:lpstr>Studying Language</vt:lpstr>
      <vt:lpstr>Studying Language</vt:lpstr>
      <vt:lpstr>Psycholinguistics</vt:lpstr>
      <vt:lpstr>What is it?</vt:lpstr>
      <vt:lpstr>What is it?</vt:lpstr>
      <vt:lpstr>What is it?</vt:lpstr>
      <vt:lpstr>What is it?</vt:lpstr>
      <vt:lpstr>Terms to know</vt:lpstr>
      <vt:lpstr>Terms to know</vt:lpstr>
      <vt:lpstr>Terms to know</vt:lpstr>
      <vt:lpstr>Words!</vt:lpstr>
      <vt:lpstr>Words!</vt:lpstr>
      <vt:lpstr>Words!</vt:lpstr>
      <vt:lpstr>Language Change</vt:lpstr>
      <vt:lpstr>History</vt:lpstr>
      <vt:lpstr>History</vt:lpstr>
      <vt:lpstr>History</vt:lpstr>
      <vt:lpstr>History</vt:lpstr>
      <vt:lpstr>Linguistics v Psychology</vt:lpstr>
      <vt:lpstr>Linguistics v Psychology</vt:lpstr>
      <vt:lpstr>Linguistics v Psychology</vt:lpstr>
      <vt:lpstr>AI influence</vt:lpstr>
      <vt:lpstr>AI influence</vt:lpstr>
      <vt:lpstr>Methods</vt:lpstr>
      <vt:lpstr>Methods</vt:lpstr>
      <vt:lpstr>Brains!</vt:lpstr>
      <vt:lpstr>Brains!</vt:lpstr>
      <vt:lpstr>Brains!</vt:lpstr>
      <vt:lpstr>Brains!</vt:lpstr>
      <vt:lpstr>Brains!</vt:lpstr>
      <vt:lpstr>Brains</vt:lpstr>
      <vt:lpstr>Brains</vt:lpstr>
      <vt:lpstr>Brains</vt:lpstr>
      <vt:lpstr>Goals of Psycholinguistics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Studying Language</dc:title>
  <dc:creator>Erin</dc:creator>
  <cp:lastModifiedBy>Erin M. Buchanan</cp:lastModifiedBy>
  <cp:revision>49</cp:revision>
  <dcterms:created xsi:type="dcterms:W3CDTF">2011-05-24T19:53:15Z</dcterms:created>
  <dcterms:modified xsi:type="dcterms:W3CDTF">2017-10-02T23:45:56Z</dcterms:modified>
</cp:coreProperties>
</file>